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8618643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8618643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86186438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486186438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86186438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86186438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861864388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861864388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861864388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4861864388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86186438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86186438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Massive Acreage: Roughly 13 million acres of farmland in Iowa are planted with corn each year, which is more than any other state.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Food &amp; Energy Security: Iowa corn is essential not just for food but for biofuel production (ethanol) and livestock feed, which influences prices and availability nationwide.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Impact: Corn farming is a major driver of Iowa’s economy, supporting not just farmers but also ethanol plants, livestock feed industries, and global export markets.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/>
              <a:t>https://agpolicyreview.card.iastate.edu/spring-2021/iowas-role-us-agriculture#:~:text=Through%20it%20all%2C%20Iowa's%20agricultural,in%20the%20nation%20behind%20Illinois.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-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https://www.iowacorn.org/corn-facts-faq/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861864388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861864388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Massive Acreage: Roughly 13 million acres of farmland in Iowa are planted with corn each year, which is more than any other state.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Food &amp; Energy Security: Iowa corn is essential not just for food but for biofuel production (ethanol) and livestock feed, which influences prices and availability nationwide.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Impact: Corn farming is a major driver of Iowa’s economy, supporting not just farmers but also ethanol plants, livestock feed industries, and global export markets.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Proactive Risk Management: Early identification of potential crop failures enables stakeholders to implement timely mitigation strategies—such as adjusting insurance policies or diversifying crops—to minimize economic losses.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Times New Roman"/>
              <a:buChar char="-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Strengthening Food Security: Accurate crop loss forecasts enhance supply chain planning and food distribution, helping to stabilize food availability and prices for both local communities and global markets.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Schillerberg, T., &amp; Tian, D. (2023). Changes in crop failures and their predictions with agroclimatic conditions: Analysis based on earth observations and machine learning over global croplands.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Agricultural and Forest Meteorology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340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109620.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-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Pandey, D. K., &amp; Mishra, R. (2024). Towards sustainable agriculture: Harnessing AI for global food security.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Artificial Intelligence in Agriculture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861864388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86186438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86186438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86186438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861864388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861864388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86186438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86186438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</a:rPr>
              <a:t>https://www.weather.gov/images/dmx/Climate/Annual_Precipitation.png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861864388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86186438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861864388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86186438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"/>
              <a:t>h</a:t>
            </a:r>
            <a:r>
              <a:rPr lang="en"/>
              <a:t>arvested : </a:t>
            </a:r>
            <a:r>
              <a:rPr lang="en"/>
              <a:t>12970600 </a:t>
            </a:r>
            <a:r>
              <a:rPr lang="en"/>
              <a:t>acres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/>
              <a:t>Planted : </a:t>
            </a:r>
            <a:r>
              <a:rPr lang="en"/>
              <a:t>12588200</a:t>
            </a:r>
            <a:r>
              <a:rPr lang="en"/>
              <a:t>acres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-620100"/>
            <a:ext cx="8473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00">
                <a:latin typeface="Times New Roman"/>
                <a:ea typeface="Times New Roman"/>
                <a:cs typeface="Times New Roman"/>
                <a:sym typeface="Times New Roman"/>
              </a:rPr>
              <a:t>Harvesting Horizons: Predictive Modeling for Crop Loss and Their Telecoupled Supply Chain Impacts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928700"/>
            <a:ext cx="8520600" cy="12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2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 Grant Intern: Aiden Harper </a:t>
            </a:r>
            <a:endParaRPr sz="228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28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2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Mentor: </a:t>
            </a:r>
            <a:r>
              <a:rPr lang="en" sz="22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Eric Sjöstedt (Ph.D. Candidate),</a:t>
            </a:r>
            <a:r>
              <a:rPr lang="en" sz="22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Richard Rushforth (SICCS Faculty), Benjamin Ruddell (SICCS Faculty)</a:t>
            </a:r>
            <a:endParaRPr sz="228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335263" y="1493550"/>
            <a:ext cx="84735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38725" l="0" r="0" t="0"/>
          <a:stretch/>
        </p:blipFill>
        <p:spPr>
          <a:xfrm>
            <a:off x="6320825" y="3367096"/>
            <a:ext cx="2517054" cy="154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2746963" y="3119888"/>
            <a:ext cx="3497674" cy="1947425"/>
            <a:chOff x="2852325" y="3474325"/>
            <a:chExt cx="3497674" cy="1947425"/>
          </a:xfrm>
        </p:grpSpPr>
        <p:pic>
          <p:nvPicPr>
            <p:cNvPr id="59" name="Google Shape;59;p13"/>
            <p:cNvPicPr preferRelativeResize="0"/>
            <p:nvPr/>
          </p:nvPicPr>
          <p:blipFill rotWithShape="1">
            <a:blip r:embed="rId4">
              <a:alphaModFix/>
            </a:blip>
            <a:srcRect b="0" l="15219" r="48790" t="0"/>
            <a:stretch/>
          </p:blipFill>
          <p:spPr>
            <a:xfrm>
              <a:off x="3924300" y="3474325"/>
              <a:ext cx="2425699" cy="107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 rotWithShape="1">
            <a:blip r:embed="rId4">
              <a:alphaModFix/>
            </a:blip>
            <a:srcRect b="0" l="51208" r="26179" t="0"/>
            <a:stretch/>
          </p:blipFill>
          <p:spPr>
            <a:xfrm>
              <a:off x="3924300" y="3909663"/>
              <a:ext cx="1524001" cy="107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 rotWithShape="1">
            <a:blip r:embed="rId4">
              <a:alphaModFix/>
            </a:blip>
            <a:srcRect b="0" l="0" r="84059" t="0"/>
            <a:stretch/>
          </p:blipFill>
          <p:spPr>
            <a:xfrm>
              <a:off x="2852325" y="3869975"/>
              <a:ext cx="1201349" cy="1204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 rotWithShape="1">
            <a:blip r:embed="rId4">
              <a:alphaModFix/>
            </a:blip>
            <a:srcRect b="0" l="73442" r="0" t="0"/>
            <a:stretch/>
          </p:blipFill>
          <p:spPr>
            <a:xfrm>
              <a:off x="3886200" y="4345000"/>
              <a:ext cx="1789949" cy="1076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1" y="3398723"/>
            <a:ext cx="1813126" cy="145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276900" y="917550"/>
            <a:ext cx="8590200" cy="33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CatBoost model can reliably predict corn crop loss by mid-season,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providing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valuable insights for government planning and supply chain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management. 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have made substantial progress towards developing a generalizable crop loss prediction model.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many models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crop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yield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our focus on predicting crop loss is designed to provide information on how growing conditions may affect crop health.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we present a version of this model that does not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historical loss as a feature. Our goal is to develop the model so that current conditions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 future crop loss.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311700" y="106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Takeaways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flipH="1" rot="10800000">
            <a:off x="311575" y="667750"/>
            <a:ext cx="8590200" cy="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489325" y="1075800"/>
            <a:ext cx="8234700" cy="29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Transition to a machine learning model better suited for time-series forecasting with sequential data: 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Short-Term Memory (LSTM) Neural Network.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 and incorporate features that represent natural hazards: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Palmer Drought Index, tornado history, flood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prevalence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FEMA National Risk Index, etc. 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model on finer spatial resolutions (i.e. county level or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field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level) and larger sample area (i.e. the entire United States).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311700" y="106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Next Steps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6" name="Google Shape;146;p23"/>
          <p:cNvCxnSpPr/>
          <p:nvPr/>
        </p:nvCxnSpPr>
        <p:spPr>
          <a:xfrm flipH="1" rot="10800000">
            <a:off x="311575" y="667750"/>
            <a:ext cx="8590200" cy="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038" y="1095048"/>
            <a:ext cx="1813126" cy="145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311700" y="1152475"/>
            <a:ext cx="361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44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Arizona NASA Space Grant Consortium (AZSGC) for funding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research and providing the opportunity to present this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Eric Sjöstedt and Dr. Richard Rushforth (UofA Space Grant alum) for their mentorship and guidance.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Ben Ruddell, Sean Koenig, Kendall Smith, and the rest of the NAU Complex Systems and Informatics Laboratory (CSIL).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311700" y="106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Acknowledgments</a:t>
            </a: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4" name="Google Shape;154;p24"/>
          <p:cNvCxnSpPr/>
          <p:nvPr/>
        </p:nvCxnSpPr>
        <p:spPr>
          <a:xfrm flipH="1" rot="10800000">
            <a:off x="311575" y="667750"/>
            <a:ext cx="8590200" cy="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5" name="Google Shape;155;p24"/>
          <p:cNvGrpSpPr/>
          <p:nvPr/>
        </p:nvGrpSpPr>
        <p:grpSpPr>
          <a:xfrm>
            <a:off x="5593963" y="847663"/>
            <a:ext cx="3497674" cy="1947425"/>
            <a:chOff x="2852325" y="3474325"/>
            <a:chExt cx="3497674" cy="1947425"/>
          </a:xfrm>
        </p:grpSpPr>
        <p:pic>
          <p:nvPicPr>
            <p:cNvPr id="156" name="Google Shape;156;p24"/>
            <p:cNvPicPr preferRelativeResize="0"/>
            <p:nvPr/>
          </p:nvPicPr>
          <p:blipFill rotWithShape="1">
            <a:blip r:embed="rId4">
              <a:alphaModFix/>
            </a:blip>
            <a:srcRect b="0" l="15219" r="48790" t="0"/>
            <a:stretch/>
          </p:blipFill>
          <p:spPr>
            <a:xfrm>
              <a:off x="3924300" y="3474325"/>
              <a:ext cx="2425699" cy="107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4"/>
            <p:cNvPicPr preferRelativeResize="0"/>
            <p:nvPr/>
          </p:nvPicPr>
          <p:blipFill rotWithShape="1">
            <a:blip r:embed="rId4">
              <a:alphaModFix/>
            </a:blip>
            <a:srcRect b="0" l="51208" r="26179" t="0"/>
            <a:stretch/>
          </p:blipFill>
          <p:spPr>
            <a:xfrm>
              <a:off x="3924300" y="3909663"/>
              <a:ext cx="1524001" cy="107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4"/>
            <p:cNvPicPr preferRelativeResize="0"/>
            <p:nvPr/>
          </p:nvPicPr>
          <p:blipFill rotWithShape="1">
            <a:blip r:embed="rId4">
              <a:alphaModFix/>
            </a:blip>
            <a:srcRect b="0" l="0" r="84059" t="0"/>
            <a:stretch/>
          </p:blipFill>
          <p:spPr>
            <a:xfrm>
              <a:off x="2852325" y="3869975"/>
              <a:ext cx="1201349" cy="1204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4"/>
            <p:cNvPicPr preferRelativeResize="0"/>
            <p:nvPr/>
          </p:nvPicPr>
          <p:blipFill rotWithShape="1">
            <a:blip r:embed="rId4">
              <a:alphaModFix/>
            </a:blip>
            <a:srcRect b="0" l="73442" r="0" t="0"/>
            <a:stretch/>
          </p:blipFill>
          <p:spPr>
            <a:xfrm>
              <a:off x="3886200" y="4345000"/>
              <a:ext cx="1789949" cy="1076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" name="Google Shape;160;p24"/>
          <p:cNvPicPr preferRelativeResize="0"/>
          <p:nvPr/>
        </p:nvPicPr>
        <p:blipFill rotWithShape="1">
          <a:blip r:embed="rId5">
            <a:alphaModFix/>
          </a:blip>
          <a:srcRect b="38725" l="0" r="0" t="0"/>
          <a:stretch/>
        </p:blipFill>
        <p:spPr>
          <a:xfrm>
            <a:off x="3665450" y="3069150"/>
            <a:ext cx="2558100" cy="15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0850" y="3123375"/>
            <a:ext cx="2784576" cy="15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311575" y="796875"/>
            <a:ext cx="848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Dean, A.N., Hodgson, E.W., Rieck-Hinz, A. and Anderson, M., 2021. Needs assessment for corn insect pest management in Iowa. Journal of Integrated Pest Management, 12(1), p.27.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Hwang, H.L., Lim, H., Chin, S.M., Uddin, M., Biehl, A., Xie, F., Hargrove, S., Liu, Y. and Wang, R., 2021. Freight Analysis Framework Version 5 (FAF5) Base Year 2017 Data Development Technical Report (No. ORNL/TM-2021/2154). Oak Ridge National Laboratory (ORNL), Oak Ridge, TN (United States).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Agricultural Statistics Survey (NASS)., 2023.  USDA's National Agricultural Statistics Service Iowa Field Office. Accessible from: https://www.nass.usda.gov/Statistics_by_State/Iowa/index.php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Pandey, M., Karbasi, M., Jamei, M., Malik, A. and Pu, J.H., 2023. A comprehensive experimental and computational investigation on estimation of scour depth at bridge abutment: emerging ensemble intelligent systems. Water Resources Management, 37(9), pp.3745-3767.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Library of Iowa. 2025. Iowa Annual Agriculture Statistics. Accessible from: https://publications.iowa.gov/cgi/search/simple?q=+Iowa+Agricultural+Statistics&amp;_action_search=Search&amp;_action_search=Search&amp;_order=bytitle&amp;basic_srchtype=ALL&amp;_satisfyall=ALL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Iowa State University, Agricultural Policy Review. URL: https://agpolicyreview.card.iastate.edu/spring-2021/iowas-role-us-agriculture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Iowa Corn Growers Association (ICGA). URL: https://www.iowacorn.org/corn-facts-faq/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Schillerberg, T., &amp; Tian, D. 2023. Changes in crop failures and their predictions with agroclimatic conditions: Analysis based on earth observations and machine learning over global croplands. Agricultural and Forest Meteorology, 340, 109620.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Pandey, D. K., &amp; Mishra, R. 2024. Towards sustainable agriculture: Harnessing AI for global food security. Artificial Intelligence in Agriculture.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311700" y="106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8" name="Google Shape;168;p25"/>
          <p:cNvCxnSpPr/>
          <p:nvPr/>
        </p:nvCxnSpPr>
        <p:spPr>
          <a:xfrm flipH="1" rot="10800000">
            <a:off x="311575" y="667750"/>
            <a:ext cx="8590200" cy="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311700" y="106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 flipH="1" rot="10800000">
            <a:off x="311575" y="667750"/>
            <a:ext cx="8590200" cy="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0" name="Google Shape;70;p14" title="Screenshot 2025-04-04 at 16.22.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675" y="1403350"/>
            <a:ext cx="4337925" cy="28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7402500" y="4763150"/>
            <a:ext cx="17670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Dean et al., 2021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100975" y="965250"/>
            <a:ext cx="466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71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Times New Roman"/>
              <a:buChar char="-"/>
            </a:pPr>
            <a: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Iowa consistently ranks as the leading state for corn production. </a:t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71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Times New Roman"/>
              <a:buChar char="-"/>
            </a:pPr>
            <a: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16% of the total U.S. corn output annually (Iowa State University).</a:t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typical Iowa farm produces 201 bushels per acre (Iowa Corn Growers Association, ICGA).</a:t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majority of Iowa corn production is field corn and not sweet corn (ICGA).</a:t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71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Times New Roman"/>
              <a:buChar char="-"/>
            </a:pPr>
            <a: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Field corn: livestock feed, ethanol manufacturing, other products.</a:t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71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Times New Roman"/>
              <a:buChar char="-"/>
            </a:pPr>
            <a: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Sweet corn: corn on the cob</a:t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311700" y="106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8" name="Google Shape;78;p15"/>
          <p:cNvCxnSpPr/>
          <p:nvPr/>
        </p:nvCxnSpPr>
        <p:spPr>
          <a:xfrm flipH="1" rot="10800000">
            <a:off x="311575" y="667750"/>
            <a:ext cx="8590200" cy="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700" y="1266300"/>
            <a:ext cx="4655075" cy="27627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" name="Google Shape;80;p15"/>
          <p:cNvSpPr txBox="1"/>
          <p:nvPr/>
        </p:nvSpPr>
        <p:spPr>
          <a:xfrm>
            <a:off x="6410900" y="4737750"/>
            <a:ext cx="2764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Library of Iowa, 2025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240575" y="782725"/>
            <a:ext cx="391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71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Times New Roman"/>
              <a:buChar char="-"/>
            </a:pPr>
            <a:r>
              <a:rPr b="1"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predict crop loss instead of crop yields?</a:t>
            </a:r>
            <a:endParaRPr b="1"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b="1"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Proactive Risk Management:</a:t>
            </a:r>
            <a: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Predicting crop failures early allows for insurance adjusting and mitigation strategies, reducing losses (Schillerberg &amp; Tian, 2023)</a:t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b="1"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 Security:</a:t>
            </a:r>
            <a: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Improved supply planning and price stability through reliable crop loss forecasts (Pandey &amp; Mishra, 2024).</a:t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38800" y="1268175"/>
            <a:ext cx="866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71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Times New Roman"/>
              <a:buChar char="-"/>
            </a:pPr>
            <a: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a machine learning model for predicting corn crop loss in Iowa. </a:t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satellite datasets sensitive to crop stress indicators.</a:t>
            </a:r>
            <a:b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Compile annotated time-series datasets for Iowa, including historical crop outcomes and seasonal descriptors.</a:t>
            </a:r>
            <a:b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en" sz="17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 model predictions with economic data to assess the potential economic impact of crop loss.</a:t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7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11700" y="106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Goals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8" name="Google Shape;88;p16"/>
          <p:cNvCxnSpPr/>
          <p:nvPr/>
        </p:nvCxnSpPr>
        <p:spPr>
          <a:xfrm flipH="1" rot="10800000">
            <a:off x="311575" y="667750"/>
            <a:ext cx="8590200" cy="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6775" y="663800"/>
            <a:ext cx="5203500" cy="45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Catboost model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Gradient boosted tree model developed for performing well with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categorical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tabular data.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Simple, fast, interpretable.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Target: Crop loss % (Iowa Agricultural Statistics)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Predictive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features: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Latitude &amp; Longitude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 features (Oregon State’s PRISM Network)</a:t>
            </a:r>
            <a:endParaRPr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Times New Roman"/>
              <a:buChar char="-"/>
            </a:pPr>
            <a:r>
              <a:rPr lang="en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Daily total precipitation</a:t>
            </a:r>
            <a:endParaRPr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Times New Roman"/>
              <a:buChar char="-"/>
            </a:pPr>
            <a:r>
              <a:rPr lang="en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Daily mean temperature</a:t>
            </a:r>
            <a:endParaRPr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Times New Roman"/>
              <a:buChar char="-"/>
            </a:pPr>
            <a:r>
              <a:rPr lang="en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Daily maximum vapor pressure deficit</a:t>
            </a:r>
            <a:endParaRPr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Times New Roman"/>
              <a:buChar char="-"/>
            </a:pPr>
            <a:r>
              <a:rPr lang="en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reflectance (NASA MODIS Satellite)</a:t>
            </a:r>
            <a:endParaRPr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Times New Roman"/>
              <a:buChar char="-"/>
            </a:pPr>
            <a:r>
              <a:rPr lang="en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Normalized </a:t>
            </a:r>
            <a:r>
              <a:rPr lang="en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</a:t>
            </a:r>
            <a:r>
              <a:rPr lang="en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Vegetation Index (NDVI)</a:t>
            </a:r>
            <a:endParaRPr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Times New Roman"/>
              <a:buChar char="-"/>
            </a:pPr>
            <a:r>
              <a:rPr lang="en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Vegetation Index (EVI)</a:t>
            </a:r>
            <a:endParaRPr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Times New Roman"/>
              <a:buChar char="-"/>
            </a:pPr>
            <a:r>
              <a:rPr lang="en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Normalized Difference Water Index (NDWI)</a:t>
            </a:r>
            <a:endParaRPr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11700" y="106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5" name="Google Shape;95;p17"/>
          <p:cNvCxnSpPr/>
          <p:nvPr/>
        </p:nvCxnSpPr>
        <p:spPr>
          <a:xfrm flipH="1" rot="10800000">
            <a:off x="311575" y="667750"/>
            <a:ext cx="8590200" cy="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100" y="816200"/>
            <a:ext cx="3256200" cy="38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7173900" y="4718700"/>
            <a:ext cx="1970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Pandey et al., 2023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311700" y="106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3" name="Google Shape;103;p18"/>
          <p:cNvCxnSpPr/>
          <p:nvPr/>
        </p:nvCxnSpPr>
        <p:spPr>
          <a:xfrm flipH="1" rot="10800000">
            <a:off x="311575" y="667750"/>
            <a:ext cx="8590200" cy="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8"/>
          <p:cNvSpPr txBox="1"/>
          <p:nvPr/>
        </p:nvSpPr>
        <p:spPr>
          <a:xfrm>
            <a:off x="4914900" y="4737750"/>
            <a:ext cx="42546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Agriculture Statistics Survey, 2023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91400"/>
            <a:ext cx="8839204" cy="224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111425" y="4371925"/>
            <a:ext cx="20817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aseline="30000"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0.776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MAE: 0.004 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311700" y="106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Results - Model Performance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2" name="Google Shape;112;p19"/>
          <p:cNvCxnSpPr/>
          <p:nvPr/>
        </p:nvCxnSpPr>
        <p:spPr>
          <a:xfrm flipH="1" rot="10800000">
            <a:off x="311575" y="667750"/>
            <a:ext cx="8590200" cy="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825" y="971175"/>
            <a:ext cx="3952276" cy="31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36" y="1028488"/>
            <a:ext cx="4823738" cy="29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311700" y="106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Results - Model Performance Over Growing Season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0" name="Google Shape;120;p20"/>
          <p:cNvCxnSpPr/>
          <p:nvPr/>
        </p:nvCxnSpPr>
        <p:spPr>
          <a:xfrm flipH="1" rot="10800000">
            <a:off x="311575" y="667750"/>
            <a:ext cx="8590200" cy="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28150"/>
            <a:ext cx="4110336" cy="31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3000" y="1128150"/>
            <a:ext cx="4208776" cy="316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188400" y="769600"/>
            <a:ext cx="3690000" cy="20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44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2017, there was 2.95% of total Iowa planted corn crop lost.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 total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cereal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grains from Iowa value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domestic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trade =  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124,427,108,138 (~$124B)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4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2.95% loss in $ = $</a:t>
            </a: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3,670,599,690 (~$3.6B)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311700" y="106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Results - Impacted Domestic Regions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9" name="Google Shape;129;p21"/>
          <p:cNvCxnSpPr/>
          <p:nvPr/>
        </p:nvCxnSpPr>
        <p:spPr>
          <a:xfrm flipH="1" rot="10800000">
            <a:off x="311575" y="667750"/>
            <a:ext cx="8590200" cy="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 b="0" l="4047" r="4586" t="0"/>
          <a:stretch/>
        </p:blipFill>
        <p:spPr>
          <a:xfrm>
            <a:off x="4150550" y="1261325"/>
            <a:ext cx="4947149" cy="307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7232650" y="4737750"/>
            <a:ext cx="1936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Hwang et al., 2021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188400" y="3216600"/>
            <a:ext cx="4162500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44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impacted regions: 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4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Iowa: 65% [Ethanol, Livestock]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4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Orleans Metro: 14.4% [Export]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4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Laredo Metro: 9.57% [Export]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4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Rural Texas: 6.09% [Livestock]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4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Denver Metro: 3.18% [Livestock]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4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Nebraska Rural: 0.57% [Livestock]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48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0"/>
              <a:buFont typeface="Times New Roman"/>
              <a:buChar char="-"/>
            </a:pPr>
            <a:r>
              <a:rPr lang="en" sz="15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Omaha Metro: 0.42% [Livestock]</a:t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6D881D6E-75CA-4846-BF01-BD147B2E7F7D}"/>
</file>

<file path=customXml/itemProps2.xml><?xml version="1.0" encoding="utf-8"?>
<ds:datastoreItem xmlns:ds="http://schemas.openxmlformats.org/officeDocument/2006/customXml" ds:itemID="{DFA7E918-5A70-4A04-9E94-A7F5877DB8C2}"/>
</file>

<file path=customXml/itemProps3.xml><?xml version="1.0" encoding="utf-8"?>
<ds:datastoreItem xmlns:ds="http://schemas.openxmlformats.org/officeDocument/2006/customXml" ds:itemID="{66D7ABD0-D2C8-4739-BCE8-3181FC4E7A2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